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61" r:id="rId5"/>
    <p:sldId id="260" r:id="rId6"/>
    <p:sldId id="259" r:id="rId7"/>
    <p:sldId id="265" r:id="rId8"/>
    <p:sldId id="263" r:id="rId9"/>
    <p:sldId id="264" r:id="rId10"/>
    <p:sldId id="266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bert McDonald" initials="RM" lastIdx="1" clrIdx="0">
    <p:extLst>
      <p:ext uri="{19B8F6BF-5375-455C-9EA6-DF929625EA0E}">
        <p15:presenceInfo xmlns:p15="http://schemas.microsoft.com/office/powerpoint/2012/main" userId="8ee39239cb1ec75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3" autoAdjust="0"/>
    <p:restoredTop sz="94660"/>
  </p:normalViewPr>
  <p:slideViewPr>
    <p:cSldViewPr snapToGrid="0">
      <p:cViewPr varScale="1">
        <p:scale>
          <a:sx n="122" d="100"/>
          <a:sy n="122" d="100"/>
        </p:scale>
        <p:origin x="240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36ACA-9C56-4454-8506-E8058D942A62}" type="datetimeFigureOut">
              <a:rPr lang="en-AU" smtClean="0"/>
              <a:t>8/9/2022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BF091-135B-4D1B-BEE5-E43CF335380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158410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36ACA-9C56-4454-8506-E8058D942A62}" type="datetimeFigureOut">
              <a:rPr lang="en-AU" smtClean="0"/>
              <a:t>8/9/2022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BF091-135B-4D1B-BEE5-E43CF335380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324774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36ACA-9C56-4454-8506-E8058D942A62}" type="datetimeFigureOut">
              <a:rPr lang="en-AU" smtClean="0"/>
              <a:t>8/9/2022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BF091-135B-4D1B-BEE5-E43CF3353802}" type="slidenum">
              <a:rPr lang="en-AU" smtClean="0"/>
              <a:t>‹#›</a:t>
            </a:fld>
            <a:endParaRPr lang="en-AU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081822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36ACA-9C56-4454-8506-E8058D942A62}" type="datetimeFigureOut">
              <a:rPr lang="en-AU" smtClean="0"/>
              <a:t>8/9/2022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BF091-135B-4D1B-BEE5-E43CF335380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067102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36ACA-9C56-4454-8506-E8058D942A62}" type="datetimeFigureOut">
              <a:rPr lang="en-AU" smtClean="0"/>
              <a:t>8/9/2022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BF091-135B-4D1B-BEE5-E43CF3353802}" type="slidenum">
              <a:rPr lang="en-AU" smtClean="0"/>
              <a:t>‹#›</a:t>
            </a:fld>
            <a:endParaRPr lang="en-AU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460848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36ACA-9C56-4454-8506-E8058D942A62}" type="datetimeFigureOut">
              <a:rPr lang="en-AU" smtClean="0"/>
              <a:t>8/9/2022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BF091-135B-4D1B-BEE5-E43CF335380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0041772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36ACA-9C56-4454-8506-E8058D942A62}" type="datetimeFigureOut">
              <a:rPr lang="en-AU" smtClean="0"/>
              <a:t>8/9/2022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BF091-135B-4D1B-BEE5-E43CF335380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5868049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36ACA-9C56-4454-8506-E8058D942A62}" type="datetimeFigureOut">
              <a:rPr lang="en-AU" smtClean="0"/>
              <a:t>8/9/2022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BF091-135B-4D1B-BEE5-E43CF335380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053588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36ACA-9C56-4454-8506-E8058D942A62}" type="datetimeFigureOut">
              <a:rPr lang="en-AU" smtClean="0"/>
              <a:t>8/9/2022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BF091-135B-4D1B-BEE5-E43CF335380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194535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36ACA-9C56-4454-8506-E8058D942A62}" type="datetimeFigureOut">
              <a:rPr lang="en-AU" smtClean="0"/>
              <a:t>8/9/2022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BF091-135B-4D1B-BEE5-E43CF335380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671332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36ACA-9C56-4454-8506-E8058D942A62}" type="datetimeFigureOut">
              <a:rPr lang="en-AU" smtClean="0"/>
              <a:t>8/9/2022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BF091-135B-4D1B-BEE5-E43CF335380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327356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36ACA-9C56-4454-8506-E8058D942A62}" type="datetimeFigureOut">
              <a:rPr lang="en-AU" smtClean="0"/>
              <a:t>8/9/2022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BF091-135B-4D1B-BEE5-E43CF335380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560993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36ACA-9C56-4454-8506-E8058D942A62}" type="datetimeFigureOut">
              <a:rPr lang="en-AU" smtClean="0"/>
              <a:t>8/9/2022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BF091-135B-4D1B-BEE5-E43CF335380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642321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36ACA-9C56-4454-8506-E8058D942A62}" type="datetimeFigureOut">
              <a:rPr lang="en-AU" smtClean="0"/>
              <a:t>8/9/2022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BF091-135B-4D1B-BEE5-E43CF335380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316203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36ACA-9C56-4454-8506-E8058D942A62}" type="datetimeFigureOut">
              <a:rPr lang="en-AU" smtClean="0"/>
              <a:t>8/9/2022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BF091-135B-4D1B-BEE5-E43CF335380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995611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36ACA-9C56-4454-8506-E8058D942A62}" type="datetimeFigureOut">
              <a:rPr lang="en-AU" smtClean="0"/>
              <a:t>8/9/2022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BF091-135B-4D1B-BEE5-E43CF335380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3183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F36ACA-9C56-4454-8506-E8058D942A62}" type="datetimeFigureOut">
              <a:rPr lang="en-AU" smtClean="0"/>
              <a:t>8/9/2022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92EBF091-135B-4D1B-BEE5-E43CF335380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619996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www.kaggle.com/datasets/PROPPG-PPG/hourly-weather-surface-brazil-southeast-region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CEE7E-CC93-12AB-1E7D-158F1869F3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83842" y="699486"/>
            <a:ext cx="7766936" cy="1646302"/>
          </a:xfrm>
        </p:spPr>
        <p:txBody>
          <a:bodyPr/>
          <a:lstStyle/>
          <a:p>
            <a:r>
              <a:rPr lang="en-AU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Weather Patterns in Brazil</a:t>
            </a:r>
            <a:r>
              <a:rPr lang="en-AU" dirty="0"/>
              <a:t>	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C9C030-6E0B-776B-8C12-DBCB04B17A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58760" y="3192702"/>
            <a:ext cx="7766936" cy="2814201"/>
          </a:xfrm>
        </p:spPr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2800" b="1" i="0" dirty="0">
                <a:solidFill>
                  <a:srgbClr val="1D1C1D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Slack-Lato"/>
              </a:rPr>
              <a:t> Theme of project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800" b="1" i="0" dirty="0">
                <a:solidFill>
                  <a:srgbClr val="1D1C1D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Slack-Lato"/>
              </a:rPr>
              <a:t> Coding approach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800" b="1" i="0" dirty="0">
                <a:solidFill>
                  <a:srgbClr val="1D1C1D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Slack-Lato"/>
              </a:rPr>
              <a:t> Data munging techniques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1D1C1D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Slack-Lato"/>
              </a:rPr>
              <a:t> Work done so far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800" b="1" i="0" dirty="0">
                <a:solidFill>
                  <a:srgbClr val="1D1C1D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Slack-Lato"/>
              </a:rPr>
              <a:t> Next steps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1D1C1D"/>
              </a:solidFill>
              <a:effectLst/>
              <a:latin typeface="Slack-Lato"/>
            </a:endParaRPr>
          </a:p>
          <a:p>
            <a:endParaRPr lang="en-A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A4495C-C02E-F4C8-F222-89A793662666}"/>
              </a:ext>
            </a:extLst>
          </p:cNvPr>
          <p:cNvSpPr txBox="1"/>
          <p:nvPr/>
        </p:nvSpPr>
        <p:spPr>
          <a:xfrm>
            <a:off x="6182504" y="3479559"/>
            <a:ext cx="3668274" cy="22404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2400" dirty="0"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Alexander Powers</a:t>
            </a:r>
          </a:p>
          <a:p>
            <a:pPr algn="r">
              <a:lnSpc>
                <a:spcPct val="150000"/>
              </a:lnSpc>
            </a:pPr>
            <a:r>
              <a:rPr lang="en-US" sz="2400" dirty="0"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Kevin </a:t>
            </a:r>
            <a:r>
              <a:rPr lang="en-US" sz="2400" dirty="0" err="1"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McConchie</a:t>
            </a:r>
            <a:endParaRPr lang="en-US" sz="2400" dirty="0">
              <a:effectLst>
                <a:glow rad="1016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  <a:p>
            <a:pPr algn="r">
              <a:lnSpc>
                <a:spcPct val="150000"/>
              </a:lnSpc>
            </a:pPr>
            <a:r>
              <a:rPr lang="en-US" sz="2400" dirty="0" err="1"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Maozhu</a:t>
            </a:r>
            <a:r>
              <a:rPr lang="en-US" sz="2400" dirty="0"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 Tang</a:t>
            </a:r>
          </a:p>
          <a:p>
            <a:pPr algn="r">
              <a:lnSpc>
                <a:spcPct val="150000"/>
              </a:lnSpc>
            </a:pPr>
            <a:r>
              <a:rPr lang="en-US" sz="2400" dirty="0"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Robert McDonald</a:t>
            </a:r>
          </a:p>
        </p:txBody>
      </p:sp>
    </p:spTree>
    <p:extLst>
      <p:ext uri="{BB962C8B-B14F-4D97-AF65-F5344CB8AC3E}">
        <p14:creationId xmlns:p14="http://schemas.microsoft.com/office/powerpoint/2010/main" val="12113744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0ED11-9255-CFC1-055F-EC2AE0F534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203" y="118341"/>
            <a:ext cx="8596668" cy="1320800"/>
          </a:xfrm>
        </p:spPr>
        <p:txBody>
          <a:bodyPr/>
          <a:lstStyle/>
          <a:p>
            <a:r>
              <a:rPr lang="en-US" dirty="0"/>
              <a:t>Next steps: Map</a:t>
            </a:r>
          </a:p>
        </p:txBody>
      </p:sp>
      <p:pic>
        <p:nvPicPr>
          <p:cNvPr id="5" name="Content Placeholder 4" descr="Map&#10;&#10;Description automatically generated">
            <a:extLst>
              <a:ext uri="{FF2B5EF4-FFF2-40B4-BE49-F238E27FC236}">
                <a16:creationId xmlns:a16="http://schemas.microsoft.com/office/drawing/2014/main" id="{7DBEE104-0027-9800-B101-9E5698F28C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1919" y="356381"/>
            <a:ext cx="5401455" cy="4445446"/>
          </a:xfrm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1139CAF4-BC23-5589-94ED-7AC50A0C54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734" y="2302985"/>
            <a:ext cx="3927609" cy="4230263"/>
          </a:xfrm>
          <a:prstGeom prst="rect">
            <a:avLst/>
          </a:prstGeom>
        </p:spPr>
      </p:pic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5CCB0188-8C74-ECCE-166E-D4AE562EF5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734" y="859212"/>
            <a:ext cx="3927609" cy="1443773"/>
          </a:xfrm>
          <a:prstGeom prst="rect">
            <a:avLst/>
          </a:prstGeom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7DEFF38-345A-9472-5E5E-B0EB55A2BC97}"/>
              </a:ext>
            </a:extLst>
          </p:cNvPr>
          <p:cNvSpPr txBox="1"/>
          <p:nvPr/>
        </p:nvSpPr>
        <p:spPr>
          <a:xfrm>
            <a:off x="4965896" y="5092505"/>
            <a:ext cx="691567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 do: </a:t>
            </a:r>
          </a:p>
          <a:p>
            <a:pPr marL="285750" indent="-285750"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/>
              <a:t>Interactive scatter plot that shows variability of temperature,</a:t>
            </a:r>
            <a:br>
              <a:rPr lang="en-US" dirty="0"/>
            </a:br>
            <a:r>
              <a:rPr lang="en-US" dirty="0"/>
              <a:t>humidity or precipitation over a year.</a:t>
            </a:r>
          </a:p>
          <a:p>
            <a:pPr marL="285750" indent="-285750"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/>
              <a:t>Gauge that measure windspeed</a:t>
            </a:r>
          </a:p>
          <a:p>
            <a:pPr marL="285750" indent="-285750"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/>
              <a:t>Dropdown menu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66033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7C524-8680-0415-B4A6-36CD85301C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Theme Choice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CE9153-351B-6FDF-44CA-0664480F62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6169" y="1642745"/>
            <a:ext cx="6235700" cy="4351338"/>
          </a:xfrm>
        </p:spPr>
        <p:txBody>
          <a:bodyPr>
            <a:normAutofit/>
          </a:bodyPr>
          <a:lstStyle/>
          <a:p>
            <a:r>
              <a:rPr lang="en-AU" dirty="0"/>
              <a:t>We chose weather data in Brazil due to availability, data quality and the potential to compare different regions for a holiday</a:t>
            </a:r>
          </a:p>
          <a:p>
            <a:r>
              <a:rPr lang="en-AU" dirty="0">
                <a:solidFill>
                  <a:schemeClr val="tx1"/>
                </a:solidFill>
              </a:rPr>
              <a:t>Opening question: </a:t>
            </a:r>
            <a:r>
              <a:rPr lang="en-AU" dirty="0"/>
              <a:t>What is the weather like near the Amazon?</a:t>
            </a:r>
          </a:p>
          <a:p>
            <a:r>
              <a:rPr lang="en-US" dirty="0"/>
              <a:t>Hourly Climate data from 122 weather stations between 2000 and 2021</a:t>
            </a:r>
            <a:endParaRPr lang="en-AU" dirty="0"/>
          </a:p>
          <a:p>
            <a:r>
              <a:rPr lang="en-US" dirty="0"/>
              <a:t>Source: INMET (National Meteorological Institute - Brazil).</a:t>
            </a:r>
            <a:r>
              <a:rPr lang="en-AU" dirty="0"/>
              <a:t> </a:t>
            </a:r>
            <a:r>
              <a:rPr lang="en-AU" dirty="0">
                <a:hlinkClick r:id="rId2"/>
              </a:rPr>
              <a:t>https://www.kaggle.com/datasets/PROPPG-PPG/hourly-weather-surface-brazil-southeast-region</a:t>
            </a:r>
            <a:r>
              <a:rPr lang="en-AU" dirty="0"/>
              <a:t> </a:t>
            </a:r>
          </a:p>
          <a:p>
            <a:pPr marL="0" indent="0">
              <a:buNone/>
            </a:pPr>
            <a:endParaRPr lang="en-AU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45884F7-FA27-D1F1-F268-EB4CCB81BF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7240" y="1642745"/>
            <a:ext cx="4915853" cy="3058941"/>
          </a:xfrm>
          <a:prstGeom prst="rect">
            <a:avLst/>
          </a:prstGeom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7437905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6572C9-19F6-33E1-4884-87B32A7AF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Coding Approach	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B2E5EC-A90B-15A4-916D-A8C9A0A32B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7056966" cy="3262311"/>
          </a:xfrm>
        </p:spPr>
        <p:txBody>
          <a:bodyPr>
            <a:normAutofit fontScale="92500"/>
          </a:bodyPr>
          <a:lstStyle/>
          <a:p>
            <a:r>
              <a:rPr lang="en-AU" dirty="0"/>
              <a:t>Step 0: Selected a database type for our csv file</a:t>
            </a:r>
          </a:p>
          <a:p>
            <a:r>
              <a:rPr lang="en-AU" dirty="0"/>
              <a:t>Step 1: Inspect the data and understand what kinds of analysis could be done and any limitations</a:t>
            </a:r>
          </a:p>
          <a:p>
            <a:r>
              <a:rPr lang="en-AU" dirty="0"/>
              <a:t>Step 2: Considered the database and changed columns names to match the SQL code. Each of the team members chose a csv to clean and inspect. We discussed the data limitations of Hiroku and chose an appropriate time of day to analysis </a:t>
            </a:r>
          </a:p>
          <a:p>
            <a:r>
              <a:rPr lang="en-AU" dirty="0"/>
              <a:t>Step 3: Create/choose a shell for the website and decide on the information we would display and use</a:t>
            </a:r>
          </a:p>
          <a:p>
            <a:r>
              <a:rPr lang="en-AU" dirty="0"/>
              <a:t>Step 4: Construct the charts and maps using d3, leaflet and </a:t>
            </a:r>
            <a:r>
              <a:rPr lang="en-AU" dirty="0" err="1"/>
              <a:t>jquery</a:t>
            </a:r>
            <a:r>
              <a:rPr lang="en-AU" dirty="0"/>
              <a:t> </a:t>
            </a:r>
          </a:p>
          <a:p>
            <a:endParaRPr lang="en-AU" dirty="0"/>
          </a:p>
          <a:p>
            <a:endParaRPr lang="en-AU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181470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50DE4B-A92C-4A76-4FA7-38D4A078B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Data Munging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DB4817-6884-CD61-698B-D2B1CEFEDD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949" y="1717985"/>
            <a:ext cx="5761566" cy="2854015"/>
          </a:xfrm>
        </p:spPr>
        <p:txBody>
          <a:bodyPr>
            <a:normAutofit/>
          </a:bodyPr>
          <a:lstStyle/>
          <a:p>
            <a:r>
              <a:rPr lang="en-AU" dirty="0"/>
              <a:t>What came with this raw data?- there was 100,000 of rows to clean because we had hourly data. For the purpose of the project we only needed daily data during the middle of the day.  </a:t>
            </a:r>
          </a:p>
          <a:p>
            <a:r>
              <a:rPr lang="en-AU" dirty="0"/>
              <a:t>We read the csv using pandas, </a:t>
            </a:r>
            <a:r>
              <a:rPr lang="en-US" dirty="0"/>
              <a:t>Reset columns and get relevant info, removed NA data such as -9999</a:t>
            </a:r>
          </a:p>
          <a:p>
            <a:r>
              <a:rPr lang="en-US" dirty="0">
                <a:solidFill>
                  <a:schemeClr val="tx1"/>
                </a:solidFill>
              </a:rPr>
              <a:t>Our data came with python files and premade clean-up functions, we ended up relying on our own code</a:t>
            </a:r>
            <a:endParaRPr lang="en-A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0106EA-756D-FFF1-0714-D486937BBD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3104" y="1499793"/>
            <a:ext cx="1611536" cy="3453786"/>
          </a:xfrm>
          <a:prstGeom prst="rect">
            <a:avLst/>
          </a:prstGeom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8BE0A12-6EF9-5D4E-43AD-606827CE0D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3549" y="1297479"/>
            <a:ext cx="3696521" cy="3858414"/>
          </a:xfrm>
          <a:prstGeom prst="rect">
            <a:avLst/>
          </a:prstGeom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9208546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5E79FD-640E-94FE-8D60-B55E0BFAFE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82" y="155137"/>
            <a:ext cx="8596668" cy="1320800"/>
          </a:xfrm>
        </p:spPr>
        <p:txBody>
          <a:bodyPr/>
          <a:lstStyle/>
          <a:p>
            <a:r>
              <a:rPr lang="en-AU" dirty="0"/>
              <a:t>Cleaning the raw data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E1E673-52AB-3EFC-AD28-9DC3A1051028}"/>
              </a:ext>
            </a:extLst>
          </p:cNvPr>
          <p:cNvSpPr txBox="1"/>
          <p:nvPr/>
        </p:nvSpPr>
        <p:spPr>
          <a:xfrm>
            <a:off x="167217" y="1119767"/>
            <a:ext cx="3869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 The SQL code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1220DBA-DD4D-08E3-A738-09D3A70545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217" y="1739398"/>
            <a:ext cx="4666772" cy="4205977"/>
          </a:xfrm>
          <a:prstGeom prst="rect">
            <a:avLst/>
          </a:prstGeom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2ED51E8-EF68-0CE9-2A21-52D576D9C0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7500" y="5706829"/>
            <a:ext cx="6591300" cy="973116"/>
          </a:xfrm>
          <a:prstGeom prst="rect">
            <a:avLst/>
          </a:prstGeom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F07FED2-3547-073D-1D16-D4CD4AFEE0B5}"/>
              </a:ext>
            </a:extLst>
          </p:cNvPr>
          <p:cNvSpPr txBox="1"/>
          <p:nvPr/>
        </p:nvSpPr>
        <p:spPr>
          <a:xfrm>
            <a:off x="5397500" y="5246793"/>
            <a:ext cx="4166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Final </a:t>
            </a:r>
            <a:r>
              <a:rPr lang="en-AU" dirty="0" err="1"/>
              <a:t>dataframe</a:t>
            </a:r>
            <a:endParaRPr lang="en-AU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2EC9D09A-CEB9-3732-8A6F-0A8FE8CE21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7500" y="1054171"/>
            <a:ext cx="5206001" cy="4205978"/>
          </a:xfrm>
          <a:prstGeom prst="rect">
            <a:avLst/>
          </a:prstGeom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04B9815-BA6E-2928-1B75-FE823DE2E4C3}"/>
              </a:ext>
            </a:extLst>
          </p:cNvPr>
          <p:cNvSpPr txBox="1"/>
          <p:nvPr/>
        </p:nvSpPr>
        <p:spPr>
          <a:xfrm>
            <a:off x="5397500" y="178055"/>
            <a:ext cx="65913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Rename and drop columns, drop NA rows, filter by date, adding ‘month’ and ‘year’ columns, dropping all rows not at 12pm</a:t>
            </a:r>
          </a:p>
        </p:txBody>
      </p:sp>
    </p:spTree>
    <p:extLst>
      <p:ext uri="{BB962C8B-B14F-4D97-AF65-F5344CB8AC3E}">
        <p14:creationId xmlns:p14="http://schemas.microsoft.com/office/powerpoint/2010/main" val="2663755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2563B-8337-90FC-47EF-1A1AD25B7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589" y="274989"/>
            <a:ext cx="8596668" cy="1320800"/>
          </a:xfrm>
        </p:spPr>
        <p:txBody>
          <a:bodyPr/>
          <a:lstStyle/>
          <a:p>
            <a:r>
              <a:rPr lang="en-AU" dirty="0"/>
              <a:t>Creating Database	</a:t>
            </a:r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8881358-A388-E58D-DAB2-E961977BC4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8983" y="1169443"/>
            <a:ext cx="4758450" cy="3467346"/>
          </a:xfrm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</p:pic>
      <p:pic>
        <p:nvPicPr>
          <p:cNvPr id="12" name="Picture 11" descr="Text&#10;&#10;Description automatically generated with low confidence">
            <a:extLst>
              <a:ext uri="{FF2B5EF4-FFF2-40B4-BE49-F238E27FC236}">
                <a16:creationId xmlns:a16="http://schemas.microsoft.com/office/drawing/2014/main" id="{08EBC901-095E-F600-3816-EB160552F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27" y="1465302"/>
            <a:ext cx="6897280" cy="2166034"/>
          </a:xfrm>
          <a:prstGeom prst="rect">
            <a:avLst/>
          </a:prstGeom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</p:pic>
      <p:pic>
        <p:nvPicPr>
          <p:cNvPr id="14" name="Picture 13" descr="Table&#10;&#10;Description automatically generated">
            <a:extLst>
              <a:ext uri="{FF2B5EF4-FFF2-40B4-BE49-F238E27FC236}">
                <a16:creationId xmlns:a16="http://schemas.microsoft.com/office/drawing/2014/main" id="{EC68C5C2-2166-60B5-D459-C46A58BE6A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613" y="4167433"/>
            <a:ext cx="6555508" cy="2415578"/>
          </a:xfrm>
          <a:prstGeom prst="rect">
            <a:avLst/>
          </a:prstGeom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47BB14A-C75F-2FDE-0F0E-DEF70EA57B47}"/>
              </a:ext>
            </a:extLst>
          </p:cNvPr>
          <p:cNvSpPr txBox="1"/>
          <p:nvPr/>
        </p:nvSpPr>
        <p:spPr>
          <a:xfrm>
            <a:off x="184567" y="1000345"/>
            <a:ext cx="29466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Pushing tables to </a:t>
            </a:r>
            <a:r>
              <a:rPr lang="en-US" dirty="0" err="1"/>
              <a:t>postgres</a:t>
            </a:r>
            <a:r>
              <a:rPr lang="en-US" dirty="0"/>
              <a:t>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6384B30-BEED-D637-52F2-99565D1381BF}"/>
              </a:ext>
            </a:extLst>
          </p:cNvPr>
          <p:cNvSpPr txBox="1"/>
          <p:nvPr/>
        </p:nvSpPr>
        <p:spPr>
          <a:xfrm>
            <a:off x="7526215" y="631013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ERD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0453DE4-BFCE-99CB-849D-8AAEBEB6B7FD}"/>
              </a:ext>
            </a:extLst>
          </p:cNvPr>
          <p:cNvSpPr txBox="1"/>
          <p:nvPr/>
        </p:nvSpPr>
        <p:spPr>
          <a:xfrm>
            <a:off x="7248983" y="5115744"/>
            <a:ext cx="28481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North: 5595 rows</a:t>
            </a:r>
          </a:p>
          <a:p>
            <a:r>
              <a:rPr lang="en-US" sz="2400" dirty="0"/>
              <a:t>Stations: 24 rows</a:t>
            </a:r>
          </a:p>
        </p:txBody>
      </p:sp>
    </p:spTree>
    <p:extLst>
      <p:ext uri="{BB962C8B-B14F-4D97-AF65-F5344CB8AC3E}">
        <p14:creationId xmlns:p14="http://schemas.microsoft.com/office/powerpoint/2010/main" val="10817097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DBA46E-303B-C56D-92CD-E0DE9CA9D3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149" y="128744"/>
            <a:ext cx="8596668" cy="1320800"/>
          </a:xfrm>
        </p:spPr>
        <p:txBody>
          <a:bodyPr/>
          <a:lstStyle/>
          <a:p>
            <a:r>
              <a:rPr lang="en-US" dirty="0"/>
              <a:t>Creating Flask routes</a:t>
            </a: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D340B67F-7D8F-B4BB-912F-B4FB46EA95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769" y="966755"/>
            <a:ext cx="5134708" cy="5570822"/>
          </a:xfrm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</p:pic>
      <p:pic>
        <p:nvPicPr>
          <p:cNvPr id="7" name="Picture 6" descr="Text&#10;&#10;Description automatically generated with low confidence">
            <a:extLst>
              <a:ext uri="{FF2B5EF4-FFF2-40B4-BE49-F238E27FC236}">
                <a16:creationId xmlns:a16="http://schemas.microsoft.com/office/drawing/2014/main" id="{890568C8-1926-6647-7BE7-8E6280FB39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1341" y="1641224"/>
            <a:ext cx="5515251" cy="5008101"/>
          </a:xfrm>
          <a:prstGeom prst="rect">
            <a:avLst/>
          </a:prstGeom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3C903E6-40BE-0AAC-4B0B-18A4D4BAA925}"/>
              </a:ext>
            </a:extLst>
          </p:cNvPr>
          <p:cNvSpPr txBox="1"/>
          <p:nvPr/>
        </p:nvSpPr>
        <p:spPr>
          <a:xfrm>
            <a:off x="5702086" y="208675"/>
            <a:ext cx="62811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One route connects the correct Station table row to the corresponding North table row </a:t>
            </a:r>
          </a:p>
        </p:txBody>
      </p:sp>
      <p:pic>
        <p:nvPicPr>
          <p:cNvPr id="10" name="Picture 9" descr="Graphical user interface, text, website&#10;&#10;Description automatically generated">
            <a:extLst>
              <a:ext uri="{FF2B5EF4-FFF2-40B4-BE49-F238E27FC236}">
                <a16:creationId xmlns:a16="http://schemas.microsoft.com/office/drawing/2014/main" id="{5B8DE56B-14ED-2D4E-1BAA-FC3BE86A5B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8966" y="711796"/>
            <a:ext cx="2482123" cy="669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4648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AC815D-1FEC-E868-CCDC-91B1E65CE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200" y="214361"/>
            <a:ext cx="8596668" cy="1320800"/>
          </a:xfrm>
        </p:spPr>
        <p:txBody>
          <a:bodyPr/>
          <a:lstStyle/>
          <a:p>
            <a:r>
              <a:rPr lang="en-US" dirty="0"/>
              <a:t>HTML</a:t>
            </a: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9F554EC1-EBE8-EE52-7CAC-741482F5A3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2154" y="874761"/>
            <a:ext cx="5016033" cy="2134944"/>
          </a:xfrm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</p:pic>
      <p:pic>
        <p:nvPicPr>
          <p:cNvPr id="13" name="Picture 12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A8C6F11C-8174-00F5-E7B8-B2263EC4FA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550" y="944683"/>
            <a:ext cx="6195654" cy="5698956"/>
          </a:xfrm>
          <a:prstGeom prst="rect">
            <a:avLst/>
          </a:prstGeom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2743235-693B-E08E-8006-30D6CDBA6480}"/>
              </a:ext>
            </a:extLst>
          </p:cNvPr>
          <p:cNvSpPr txBox="1"/>
          <p:nvPr/>
        </p:nvSpPr>
        <p:spPr>
          <a:xfrm>
            <a:off x="6832154" y="359895"/>
            <a:ext cx="4822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Dependencies: </a:t>
            </a:r>
            <a:r>
              <a:rPr lang="en-US" dirty="0" err="1"/>
              <a:t>jquery</a:t>
            </a:r>
            <a:r>
              <a:rPr lang="en-US" dirty="0"/>
              <a:t>, bootstrap, d3, </a:t>
            </a:r>
            <a:r>
              <a:rPr lang="en-US" dirty="0" err="1"/>
              <a:t>app.js</a:t>
            </a:r>
            <a:r>
              <a:rPr lang="en-US" dirty="0"/>
              <a:t> </a:t>
            </a:r>
          </a:p>
        </p:txBody>
      </p:sp>
      <p:pic>
        <p:nvPicPr>
          <p:cNvPr id="16" name="Picture 1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74D4961-090D-6775-26BB-B372C18A78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3577" y="3429000"/>
            <a:ext cx="5313186" cy="2845872"/>
          </a:xfrm>
          <a:prstGeom prst="rect">
            <a:avLst/>
          </a:prstGeom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6453247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54633-7B4E-6368-9EEA-F233A6C9F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100" y="257908"/>
            <a:ext cx="8596668" cy="1320800"/>
          </a:xfrm>
        </p:spPr>
        <p:txBody>
          <a:bodyPr/>
          <a:lstStyle/>
          <a:p>
            <a:r>
              <a:rPr lang="en-US" dirty="0"/>
              <a:t>Next steps: </a:t>
            </a:r>
            <a:r>
              <a:rPr lang="en-US" dirty="0" err="1"/>
              <a:t>Javascript</a:t>
            </a:r>
            <a:r>
              <a:rPr lang="en-US" dirty="0"/>
              <a:t> plots</a:t>
            </a:r>
          </a:p>
        </p:txBody>
      </p:sp>
      <p:pic>
        <p:nvPicPr>
          <p:cNvPr id="11" name="Content Placeholder 10" descr="Text&#10;&#10;Description automatically generated">
            <a:extLst>
              <a:ext uri="{FF2B5EF4-FFF2-40B4-BE49-F238E27FC236}">
                <a16:creationId xmlns:a16="http://schemas.microsoft.com/office/drawing/2014/main" id="{D31BAD57-1041-089A-9211-A7498B86CC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1746" y="1303142"/>
            <a:ext cx="5010576" cy="4922951"/>
          </a:xfrm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</p:pic>
      <p:pic>
        <p:nvPicPr>
          <p:cNvPr id="13" name="Picture 12" descr="Chart&#10;&#10;Description automatically generated">
            <a:extLst>
              <a:ext uri="{FF2B5EF4-FFF2-40B4-BE49-F238E27FC236}">
                <a16:creationId xmlns:a16="http://schemas.microsoft.com/office/drawing/2014/main" id="{0DA64718-7D42-4E85-CBDA-0EEFFA5A52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562" y="1578708"/>
            <a:ext cx="5882900" cy="2936506"/>
          </a:xfrm>
          <a:prstGeom prst="rect">
            <a:avLst/>
          </a:prstGeom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33F2E26-3E0E-96DE-CECC-A33C26051050}"/>
              </a:ext>
            </a:extLst>
          </p:cNvPr>
          <p:cNvSpPr txBox="1"/>
          <p:nvPr/>
        </p:nvSpPr>
        <p:spPr>
          <a:xfrm>
            <a:off x="636773" y="5017342"/>
            <a:ext cx="418736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Using jQuery to create interactive </a:t>
            </a:r>
          </a:p>
          <a:p>
            <a:r>
              <a:rPr lang="en-US" sz="2000" dirty="0"/>
              <a:t>plots</a:t>
            </a:r>
          </a:p>
        </p:txBody>
      </p:sp>
    </p:spTree>
    <p:extLst>
      <p:ext uri="{BB962C8B-B14F-4D97-AF65-F5344CB8AC3E}">
        <p14:creationId xmlns:p14="http://schemas.microsoft.com/office/powerpoint/2010/main" val="90871544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4315</TotalTime>
  <Words>420</Words>
  <Application>Microsoft Macintosh PowerPoint</Application>
  <PresentationFormat>Widescreen</PresentationFormat>
  <Paragraphs>47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Slack-Lato</vt:lpstr>
      <vt:lpstr>Trebuchet MS</vt:lpstr>
      <vt:lpstr>Wingdings 3</vt:lpstr>
      <vt:lpstr>Facet</vt:lpstr>
      <vt:lpstr>Weather Patterns in Brazil </vt:lpstr>
      <vt:lpstr>Theme Choice</vt:lpstr>
      <vt:lpstr>Coding Approach Overview</vt:lpstr>
      <vt:lpstr>Data Munging</vt:lpstr>
      <vt:lpstr>Cleaning the raw data</vt:lpstr>
      <vt:lpstr>Creating Database </vt:lpstr>
      <vt:lpstr>Creating Flask routes</vt:lpstr>
      <vt:lpstr>HTML</vt:lpstr>
      <vt:lpstr>Next steps: Javascript plots</vt:lpstr>
      <vt:lpstr>Next steps: Map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Weather Patterns in Brazil</dc:title>
  <dc:creator>Robert McDonald</dc:creator>
  <cp:lastModifiedBy>Alexander Powers</cp:lastModifiedBy>
  <cp:revision>6</cp:revision>
  <dcterms:created xsi:type="dcterms:W3CDTF">2022-09-08T08:42:17Z</dcterms:created>
  <dcterms:modified xsi:type="dcterms:W3CDTF">2022-09-11T08:54:33Z</dcterms:modified>
</cp:coreProperties>
</file>